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3" r:id="rId3"/>
    <p:sldId id="314" r:id="rId4"/>
    <p:sldId id="290" r:id="rId5"/>
    <p:sldId id="291" r:id="rId6"/>
    <p:sldId id="293" r:id="rId7"/>
    <p:sldId id="261" r:id="rId8"/>
    <p:sldId id="257" r:id="rId9"/>
    <p:sldId id="315" r:id="rId10"/>
    <p:sldId id="312" r:id="rId11"/>
    <p:sldId id="309" r:id="rId12"/>
    <p:sldId id="260" r:id="rId13"/>
    <p:sldId id="278" r:id="rId14"/>
    <p:sldId id="279" r:id="rId15"/>
    <p:sldId id="280" r:id="rId16"/>
    <p:sldId id="281" r:id="rId17"/>
    <p:sldId id="296" r:id="rId18"/>
    <p:sldId id="297" r:id="rId19"/>
    <p:sldId id="298" r:id="rId20"/>
    <p:sldId id="311" r:id="rId21"/>
    <p:sldId id="299" r:id="rId22"/>
    <p:sldId id="310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75" r:id="rId31"/>
    <p:sldId id="308" r:id="rId32"/>
    <p:sldId id="272" r:id="rId33"/>
    <p:sldId id="307" r:id="rId34"/>
    <p:sldId id="285" r:id="rId35"/>
    <p:sldId id="273" r:id="rId36"/>
    <p:sldId id="274" r:id="rId37"/>
    <p:sldId id="2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Moldavcuk" initials="IM" lastIdx="1" clrIdx="0">
    <p:extLst>
      <p:ext uri="{19B8F6BF-5375-455C-9EA6-DF929625EA0E}">
        <p15:presenceInfo xmlns:p15="http://schemas.microsoft.com/office/powerpoint/2012/main" userId="S-1-5-21-4227787488-3245245899-485903144-2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5682" autoAdjust="0"/>
  </p:normalViewPr>
  <p:slideViewPr>
    <p:cSldViewPr snapToGrid="0">
      <p:cViewPr varScale="1">
        <p:scale>
          <a:sx n="136" d="100"/>
          <a:sy n="136" d="100"/>
        </p:scale>
        <p:origin x="96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9896-2F4E-410E-82FD-D72D7BAF1DB3}" type="datetimeFigureOut">
              <a:rPr lang="en-US" smtClean="0"/>
              <a:pPr/>
              <a:t>2016-07-25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E58D-51A9-4D1B-9C7D-B035FBBB8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4A75-1DF4-4CF8-8A96-9E1517914184}" type="datetimeFigureOut">
              <a:rPr lang="en-US" smtClean="0"/>
              <a:pPr/>
              <a:t>2016-07-25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8960D-8888-45B6-A497-0BAE66559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9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1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1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8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8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25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2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3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1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1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960D-8888-45B6-A497-0BAE665593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07369" y="562837"/>
            <a:ext cx="11261672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112616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15888"/>
            <a:ext cx="7704137" cy="36036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E8E8E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12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07369" y="562837"/>
            <a:ext cx="11261672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07369" y="2636108"/>
            <a:ext cx="11261672" cy="403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15888"/>
            <a:ext cx="7704137" cy="36036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E8E8E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812925"/>
            <a:ext cx="11199812" cy="625475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945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03220" y="1914326"/>
            <a:ext cx="4978400" cy="453901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914326"/>
            <a:ext cx="4978400" cy="453901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07369" y="562837"/>
            <a:ext cx="11261672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15888"/>
            <a:ext cx="7704137" cy="36036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E8E8E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969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07369" y="562837"/>
            <a:ext cx="11261672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15888"/>
            <a:ext cx="7704137" cy="36036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E8E8E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94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60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47853"/>
            <a:ext cx="10515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11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5190E-5BD3-40FF-81B6-FB9CD9DCDC8E}" type="datetimeFigureOut">
              <a:rPr lang="en-US" smtClean="0"/>
              <a:pPr/>
              <a:t>2016-07-25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55DBC-7B8A-4956-BE0E-1447CBA49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5190E-5BD3-40FF-81B6-FB9CD9DCDC8E}" type="datetimeFigureOut">
              <a:rPr lang="en-US" smtClean="0"/>
              <a:pPr/>
              <a:t>2016-07-25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55DBC-7B8A-4956-BE0E-1447CBA49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680"/>
            <a:ext cx="12192000" cy="980728"/>
          </a:xfrm>
          <a:prstGeom prst="rect">
            <a:avLst/>
          </a:prstGeom>
          <a:solidFill>
            <a:srgbClr val="004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369" y="562837"/>
            <a:ext cx="11261672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9" y="1844824"/>
            <a:ext cx="112616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562837"/>
          </a:xfrm>
          <a:prstGeom prst="rect">
            <a:avLst/>
          </a:prstGeom>
          <a:solidFill>
            <a:srgbClr val="2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73" y="133784"/>
            <a:ext cx="1995168" cy="2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66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4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4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4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sharp.net/download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rtners@postsharp.net" TargetMode="External"/><Relationship Id="rId5" Type="http://schemas.openxmlformats.org/officeDocument/2006/relationships/hyperlink" Target="http://www.postsharp.net/customers" TargetMode="External"/><Relationship Id="rId4" Type="http://schemas.openxmlformats.org/officeDocument/2006/relationships/hyperlink" Target="https://www.postsharp.net/product/white-paper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7936" y="5946624"/>
            <a:ext cx="3113373" cy="680984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#1 pattern-aware compiler extension to C#/VB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31" y="5616789"/>
            <a:ext cx="2383384" cy="335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5541" y="2250037"/>
            <a:ext cx="872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10 Reasons You MUST Consider</a:t>
            </a:r>
            <a:br>
              <a:rPr lang="en-US" sz="4400" dirty="0"/>
            </a:br>
            <a:r>
              <a:rPr lang="en-US" sz="4400" b="1" dirty="0"/>
              <a:t>Pattern-Aware Programming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771" y="5461527"/>
            <a:ext cx="458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Gael Fraiteur (</a:t>
            </a:r>
            <a:r>
              <a:rPr lang="en-US" b="1" dirty="0"/>
              <a:t>@</a:t>
            </a:r>
            <a:r>
              <a:rPr lang="en-US" b="1" dirty="0" err="1"/>
              <a:t>gfraiteur</a:t>
            </a:r>
            <a:r>
              <a:rPr lang="en-US" dirty="0"/>
              <a:t>)</a:t>
            </a:r>
            <a:r>
              <a:rPr lang="en-US" b="1" dirty="0"/>
              <a:t>,</a:t>
            </a:r>
            <a:br>
              <a:rPr lang="en-US" dirty="0"/>
            </a:br>
            <a:r>
              <a:rPr lang="en-US" dirty="0"/>
              <a:t>Founder &amp; CEO of PostSharp Technologies</a:t>
            </a:r>
          </a:p>
        </p:txBody>
      </p:sp>
    </p:spTree>
    <p:extLst>
      <p:ext uri="{BB962C8B-B14F-4D97-AF65-F5344CB8AC3E}">
        <p14:creationId xmlns:p14="http://schemas.microsoft.com/office/powerpoint/2010/main" val="7964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"/>
    </mc:Choice>
    <mc:Fallback xmlns="">
      <p:transition spd="slow" advTm="17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Just adds behaviors to component boundaries</a:t>
            </a:r>
          </a:p>
          <a:p>
            <a:pPr lvl="1"/>
            <a:r>
              <a:rPr lang="en-US" dirty="0"/>
              <a:t>Affects your architecture</a:t>
            </a:r>
          </a:p>
          <a:p>
            <a:pPr lvl="1"/>
            <a:r>
              <a:rPr lang="en-US" dirty="0"/>
              <a:t>Only supports basic patterns</a:t>
            </a:r>
          </a:p>
          <a:p>
            <a:pPr lvl="1"/>
            <a:r>
              <a:rPr lang="en-US" dirty="0"/>
              <a:t>Great tool, </a:t>
            </a:r>
            <a:r>
              <a:rPr lang="en-US" b="1" dirty="0"/>
              <a:t>but not for that job.</a:t>
            </a:r>
            <a:endParaRPr lang="en-US" dirty="0"/>
          </a:p>
          <a:p>
            <a:r>
              <a:rPr lang="en-US" dirty="0"/>
              <a:t>Code Generators / Refactoring Tools</a:t>
            </a:r>
          </a:p>
          <a:p>
            <a:pPr lvl="1"/>
            <a:r>
              <a:rPr lang="en-US" dirty="0"/>
              <a:t>Just makes it easy to </a:t>
            </a:r>
            <a:r>
              <a:rPr lang="en-US" i="1" dirty="0"/>
              <a:t>generate </a:t>
            </a:r>
            <a:r>
              <a:rPr lang="en-US" dirty="0"/>
              <a:t>boilerplate</a:t>
            </a:r>
          </a:p>
          <a:p>
            <a:pPr lvl="1"/>
            <a:r>
              <a:rPr lang="en-US" b="1" dirty="0"/>
              <a:t>You still have to maintain it!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237957" y="1195754"/>
            <a:ext cx="4199207" cy="4895556"/>
          </a:xfrm>
          <a:prstGeom prst="mathMultipl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Converging Technologies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132" y="3571397"/>
            <a:ext cx="186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Aspect-Oriented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Programming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3994" y="1802759"/>
            <a:ext cx="25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Program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3245" y="3782937"/>
            <a:ext cx="288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Dynamic Program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7602" y="1924609"/>
            <a:ext cx="21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Metaprogramming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682" y="5580404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 Patterns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0454" y="5580404"/>
            <a:ext cx="209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Threading Patterns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96628" y="2175354"/>
            <a:ext cx="5092564" cy="3081315"/>
            <a:chOff x="2996628" y="2175354"/>
            <a:chExt cx="5092564" cy="3081315"/>
          </a:xfrm>
        </p:grpSpPr>
        <p:sp>
          <p:nvSpPr>
            <p:cNvPr id="11" name="Right Arrow 10"/>
            <p:cNvSpPr/>
            <p:nvPr/>
          </p:nvSpPr>
          <p:spPr>
            <a:xfrm rot="3237348">
              <a:off x="3888147" y="2642095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3360" y="3663731"/>
              <a:ext cx="3567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Pattern-Aware Compilers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96628" y="3803029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8243408">
              <a:off x="4122047" y="4785575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4433417">
              <a:off x="6905592" y="4746204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7386286" y="3824474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7558107">
              <a:off x="6554139" y="2407166"/>
              <a:ext cx="702906" cy="23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2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758"/>
    </mc:Choice>
    <mc:Fallback xmlns="">
      <p:transition advTm="4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Pattern-Aware Compiler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5117532" cy="4824536"/>
          </a:xfrm>
        </p:spPr>
        <p:txBody>
          <a:bodyPr/>
          <a:lstStyle/>
          <a:p>
            <a:r>
              <a:rPr lang="en-US" dirty="0"/>
              <a:t>Add support for patterns</a:t>
            </a:r>
          </a:p>
          <a:p>
            <a:r>
              <a:rPr lang="en-US" dirty="0"/>
              <a:t>No more pattern hand-coding resulting in boilerplate!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4" y="1777603"/>
            <a:ext cx="5353955" cy="356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9"/>
    </mc:Choice>
    <mc:Fallback xmlns="">
      <p:transition spd="slow" advTm="275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1) Stop Writing Boilerplate and Deliver </a:t>
            </a:r>
            <a:r>
              <a:rPr lang="en-US" i="1" dirty="0"/>
              <a:t>Faster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Fewer lines of code means </a:t>
            </a:r>
            <a:r>
              <a:rPr lang="en-US" i="1"/>
              <a:t>fewer</a:t>
            </a:r>
            <a:r>
              <a:rPr lang="en-US"/>
              <a:t> hours of work</a:t>
            </a:r>
          </a:p>
          <a:p>
            <a:pPr lvl="1"/>
            <a:r>
              <a:rPr lang="en-US"/>
              <a:t>Outsource repetitive work to compiler </a:t>
            </a:r>
            <a:br>
              <a:rPr lang="en-US"/>
            </a:br>
            <a:r>
              <a:rPr lang="en-US"/>
              <a:t>and save time and costs immediately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REASONS FOR PATTERN-AWARE COMPILERS</a:t>
            </a:r>
          </a:p>
        </p:txBody>
      </p:sp>
      <p:pic>
        <p:nvPicPr>
          <p:cNvPr id="7170" name="Picture 2" descr="C:\Users\Finch\Desktop\motorbike-438464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6140" y="3309699"/>
            <a:ext cx="3619146" cy="237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9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5"/>
    </mc:Choice>
    <mc:Fallback xmlns="">
      <p:transition spd="slow" advTm="194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Build More Reliable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7276321" cy="4824536"/>
          </a:xfrm>
        </p:spPr>
        <p:txBody>
          <a:bodyPr>
            <a:normAutofit/>
          </a:bodyPr>
          <a:lstStyle/>
          <a:p>
            <a:r>
              <a:rPr lang="en-US" dirty="0"/>
              <a:t>Fewer lines of code means fewer defects </a:t>
            </a:r>
          </a:p>
          <a:p>
            <a:r>
              <a:rPr lang="en-US" dirty="0"/>
              <a:t>Reliability becomes much more affordable</a:t>
            </a:r>
          </a:p>
          <a:p>
            <a:pPr lvl="1"/>
            <a:r>
              <a:rPr lang="en-US" dirty="0"/>
              <a:t>Reliability generally means boilerplate: logging, exception handling, caching, security,…</a:t>
            </a:r>
          </a:p>
          <a:p>
            <a:pPr lvl="1"/>
            <a:r>
              <a:rPr lang="en-US" dirty="0"/>
              <a:t>The “right” tool.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REASONS FOR PATTERN-AWARE COMPILERS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5" y="2294466"/>
            <a:ext cx="3106598" cy="2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9"/>
    </mc:Choice>
    <mc:Fallback xmlns="">
      <p:transition spd="slow" advTm="190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24" y="2210739"/>
            <a:ext cx="3767319" cy="326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Easier to Modify Functionality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7292842" cy="4824536"/>
          </a:xfrm>
        </p:spPr>
        <p:txBody>
          <a:bodyPr/>
          <a:lstStyle/>
          <a:p>
            <a:r>
              <a:rPr lang="en-US" dirty="0"/>
              <a:t>Cleaner and shorter code is easier to understand</a:t>
            </a:r>
          </a:p>
          <a:p>
            <a:pPr lvl="1"/>
            <a:r>
              <a:rPr lang="en-US" i="1" dirty="0"/>
              <a:t>Focus</a:t>
            </a:r>
            <a:r>
              <a:rPr lang="en-US" dirty="0"/>
              <a:t> on business logic and save time trying to understand the code</a:t>
            </a:r>
          </a:p>
          <a:p>
            <a:r>
              <a:rPr lang="en-US" dirty="0"/>
              <a:t>Better architecture is future-proof</a:t>
            </a:r>
          </a:p>
          <a:p>
            <a:pPr lvl="1"/>
            <a:r>
              <a:rPr lang="en-US" dirty="0"/>
              <a:t>Define features such as logging, exception handling or transactions in one place and make their modification easy and fast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REASONS FOR PATTERN-AWARE COMPILERS</a:t>
            </a:r>
          </a:p>
        </p:txBody>
      </p:sp>
    </p:spTree>
    <p:extLst>
      <p:ext uri="{BB962C8B-B14F-4D97-AF65-F5344CB8AC3E}">
        <p14:creationId xmlns:p14="http://schemas.microsoft.com/office/powerpoint/2010/main" val="34949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5"/>
    </mc:Choice>
    <mc:Fallback xmlns="">
      <p:transition spd="slow" advTm="3005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4) New Team Members Contribute Quicker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Simpler code means faster ramp-up</a:t>
            </a:r>
          </a:p>
          <a:p>
            <a:pPr lvl="1"/>
            <a:r>
              <a:rPr lang="en-US" dirty="0"/>
              <a:t>New team members can focus on business logic </a:t>
            </a:r>
            <a:br>
              <a:rPr lang="en-US" dirty="0"/>
            </a:br>
            <a:r>
              <a:rPr lang="en-US" dirty="0"/>
              <a:t>without worrying about complex architectural structures.</a:t>
            </a:r>
          </a:p>
          <a:p>
            <a:r>
              <a:rPr lang="en-US" dirty="0"/>
              <a:t>Implement a tighter feedback loop </a:t>
            </a:r>
          </a:p>
          <a:p>
            <a:pPr lvl="1"/>
            <a:r>
              <a:rPr lang="en-US" dirty="0"/>
              <a:t>Validate hand-written code against </a:t>
            </a:r>
            <a:br>
              <a:rPr lang="en-US" dirty="0"/>
            </a:br>
            <a:r>
              <a:rPr lang="en-US" dirty="0"/>
              <a:t>your defined rules at build time </a:t>
            </a:r>
            <a:br>
              <a:rPr lang="en-US" dirty="0"/>
            </a:br>
            <a:r>
              <a:rPr lang="en-US" dirty="0"/>
              <a:t>and detect bugs as quickly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REASONS FOR PATTERN-AWARE COMPILERS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19" y="3546870"/>
            <a:ext cx="3673687" cy="2451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14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Features to Look For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Ready-made pattern implementations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Threading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Ability to automate complex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Ease to add patterns to source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Compatibility with existing codebase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Build-Time Validation of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Architecture 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Integration with Visual Studio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Run-Time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Commercial Support</a:t>
            </a:r>
          </a:p>
        </p:txBody>
      </p:sp>
    </p:spTree>
    <p:extLst>
      <p:ext uri="{BB962C8B-B14F-4D97-AF65-F5344CB8AC3E}">
        <p14:creationId xmlns:p14="http://schemas.microsoft.com/office/powerpoint/2010/main" val="14227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"/>
    </mc:Choice>
    <mc:Fallback xmlns="">
      <p:transition spd="slow" advTm="58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Ready-Made Pattern Implementations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  <p:pic>
        <p:nvPicPr>
          <p:cNvPr id="9" name="Picture 2" descr="C:\Users\Finch\Desktop\time-415345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7092" y="2046489"/>
            <a:ext cx="3572923" cy="252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reinvent the wheel.</a:t>
            </a:r>
          </a:p>
          <a:p>
            <a:r>
              <a:rPr lang="en-US" dirty="0"/>
              <a:t>Would you code your own Graph or </a:t>
            </a:r>
            <a:r>
              <a:rPr lang="en-US" dirty="0" err="1"/>
              <a:t>DataGrid</a:t>
            </a:r>
            <a:br>
              <a:rPr lang="en-US" dirty="0"/>
            </a:br>
            <a:r>
              <a:rPr lang="en-US" dirty="0"/>
              <a:t>controls?</a:t>
            </a:r>
          </a:p>
          <a:p>
            <a:r>
              <a:rPr lang="en-US" dirty="0"/>
              <a:t>Look for off-the-shelf pattern implementations.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3393" y="6141493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</a:t>
            </a:r>
            <a:r>
              <a:rPr lang="en-US" dirty="0" err="1">
                <a:solidFill>
                  <a:srgbClr val="7030A0"/>
                </a:solidFill>
              </a:rPr>
              <a:t>INotifyPropertyChanged</a:t>
            </a:r>
            <a:r>
              <a:rPr lang="en-US" dirty="0">
                <a:solidFill>
                  <a:srgbClr val="7030A0"/>
                </a:solidFill>
              </a:rPr>
              <a:t>, undo/redo</a:t>
            </a:r>
          </a:p>
        </p:txBody>
      </p:sp>
    </p:spTree>
    <p:extLst>
      <p:ext uri="{BB962C8B-B14F-4D97-AF65-F5344CB8AC3E}">
        <p14:creationId xmlns:p14="http://schemas.microsoft.com/office/powerpoint/2010/main" val="3645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Threading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369" y="2636108"/>
            <a:ext cx="7938237" cy="313301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Simpler: </a:t>
            </a:r>
            <a:r>
              <a:rPr lang="en-US" dirty="0"/>
              <a:t>Use the right level of abstraction. Don’t overwhelm your brain with thousands of tiny details.</a:t>
            </a:r>
            <a:endParaRPr lang="en-US" b="1" dirty="0"/>
          </a:p>
          <a:p>
            <a:r>
              <a:rPr lang="en-US" b="1" dirty="0"/>
              <a:t>Your choice</a:t>
            </a:r>
            <a:r>
              <a:rPr lang="en-US" dirty="0"/>
              <a:t>: Immutable, Freezable, Synchronized, </a:t>
            </a:r>
            <a:br>
              <a:rPr lang="en-US" dirty="0"/>
            </a:br>
            <a:r>
              <a:rPr lang="en-US" dirty="0"/>
              <a:t>Reader-Writer Synchronized, Actor, Thread Affine and Thread Unsafe. </a:t>
            </a:r>
          </a:p>
          <a:p>
            <a:r>
              <a:rPr lang="en-US" b="1" dirty="0"/>
              <a:t>No more random bugs</a:t>
            </a:r>
            <a:r>
              <a:rPr lang="en-US" dirty="0"/>
              <a:t>: Model validation catches most defects during build or during single-threaded test coverage.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407988" y="1812925"/>
            <a:ext cx="11199812" cy="625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4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itchFamily="34" charset="0"/>
              <a:buChar char="•"/>
              <a:defRPr sz="24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itchFamily="34" charset="0"/>
              <a:buChar char="•"/>
              <a:defRPr sz="24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Build thread-safe applications!</a:t>
            </a:r>
          </a:p>
        </p:txBody>
      </p:sp>
      <p:pic>
        <p:nvPicPr>
          <p:cNvPr id="7" name="Picture 4" descr="http://4.bp.blogspot.com/_AFM5hTQJvf4/TCEN2x8FkGI/AAAAAAAADkI/FvL4XB9ro5Q/s320/sad-gradua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596" y="1941051"/>
            <a:ext cx="2886075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19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Housekeeping </a:t>
            </a:r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 session at the end.</a:t>
            </a:r>
          </a:p>
          <a:p>
            <a:r>
              <a:rPr lang="en-US" dirty="0"/>
              <a:t>Please write questions to GoToMeeting chat window.</a:t>
            </a:r>
          </a:p>
          <a:p>
            <a:r>
              <a:rPr lang="en-US" dirty="0"/>
              <a:t>The webinar recording will be made available on Friday, July 22th.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Safety: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10" y="1875757"/>
            <a:ext cx="5605484" cy="406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801168" y="1875757"/>
            <a:ext cx="401652" cy="21364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83" y="1793593"/>
            <a:ext cx="4352925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59904" y="1724904"/>
            <a:ext cx="452927" cy="4358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</a:t>
            </a:r>
          </a:p>
        </p:txBody>
      </p:sp>
      <p:sp>
        <p:nvSpPr>
          <p:cNvPr id="11" name="Oval 10"/>
          <p:cNvSpPr/>
          <p:nvPr/>
        </p:nvSpPr>
        <p:spPr>
          <a:xfrm>
            <a:off x="6877093" y="1575675"/>
            <a:ext cx="452927" cy="4358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0345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Automate Complex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Rich set of primitive transformations</a:t>
            </a:r>
          </a:p>
          <a:p>
            <a:pPr lvl="2"/>
            <a:r>
              <a:rPr lang="en-US" dirty="0"/>
              <a:t>Decoration: methods</a:t>
            </a:r>
          </a:p>
          <a:p>
            <a:pPr lvl="2"/>
            <a:r>
              <a:rPr lang="en-US" dirty="0"/>
              <a:t>Interception: methods, properties, fields, events</a:t>
            </a:r>
          </a:p>
          <a:p>
            <a:pPr lvl="2"/>
            <a:r>
              <a:rPr lang="en-US" dirty="0"/>
              <a:t>Introduction: methods, properties, fields, interfaces, custom attributes</a:t>
            </a:r>
          </a:p>
          <a:p>
            <a:pPr lvl="2"/>
            <a:r>
              <a:rPr lang="en-US" dirty="0"/>
              <a:t>To </a:t>
            </a:r>
            <a:r>
              <a:rPr lang="en-US" i="1" dirty="0"/>
              <a:t>any</a:t>
            </a:r>
            <a:r>
              <a:rPr lang="en-US" dirty="0"/>
              <a:t> declaration… or just public virtual ones?</a:t>
            </a:r>
          </a:p>
          <a:p>
            <a:pPr lvl="1"/>
            <a:r>
              <a:rPr lang="en-US" dirty="0"/>
              <a:t>Aspects composed of several transformations</a:t>
            </a:r>
          </a:p>
          <a:p>
            <a:pPr lvl="1"/>
            <a:r>
              <a:rPr lang="en-US" dirty="0"/>
              <a:t>Several aspects on the same declaration</a:t>
            </a:r>
          </a:p>
          <a:p>
            <a:pPr lvl="1"/>
            <a:r>
              <a:rPr lang="en-US" dirty="0"/>
              <a:t>Simple API… or complex AST/MSIL transformations?</a:t>
            </a:r>
          </a:p>
          <a:p>
            <a:pPr lvl="1"/>
            <a:r>
              <a:rPr lang="en-US" dirty="0"/>
              <a:t>Validation of hand-written code against pattern guidelines.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</p:spTree>
    <p:extLst>
      <p:ext uri="{BB962C8B-B14F-4D97-AF65-F5344CB8AC3E}">
        <p14:creationId xmlns:p14="http://schemas.microsoft.com/office/powerpoint/2010/main" val="20433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Weak Event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65" y="1814365"/>
            <a:ext cx="11451695" cy="72040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Challenge</a:t>
            </a:r>
            <a:r>
              <a:rPr lang="en-US" sz="2000" dirty="0"/>
              <a:t>: Lifetime of event subscriptions controlled by the event </a:t>
            </a:r>
            <a:r>
              <a:rPr lang="en-US" sz="2000" i="1" dirty="0"/>
              <a:t>client</a:t>
            </a:r>
            <a:r>
              <a:rPr lang="en-US" sz="2000" dirty="0"/>
              <a:t>, not the event </a:t>
            </a:r>
            <a:r>
              <a:rPr lang="en-US" sz="2000" i="1" dirty="0"/>
              <a:t>source</a:t>
            </a:r>
            <a:r>
              <a:rPr lang="en-US" sz="2000" dirty="0"/>
              <a:t>.</a:t>
            </a:r>
          </a:p>
          <a:p>
            <a:r>
              <a:rPr lang="en-US" sz="2000" b="1" dirty="0"/>
              <a:t>Solution</a:t>
            </a:r>
            <a:r>
              <a:rPr lang="en-US" sz="2000" dirty="0"/>
              <a:t>: 2 aspects, 1 validation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06539" y="3753709"/>
            <a:ext cx="2217760" cy="1221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WeakEventClient</a:t>
            </a:r>
            <a:r>
              <a:rPr lang="en-US" sz="1400" dirty="0">
                <a:latin typeface="Consolas" panose="020B0609020204030204" pitchFamily="49" charset="0"/>
              </a:rPr>
              <a:t>]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class </a:t>
            </a:r>
            <a:r>
              <a:rPr lang="en-US" sz="1400" dirty="0" err="1">
                <a:latin typeface="Consolas" panose="020B0609020204030204" pitchFamily="49" charset="0"/>
              </a:rPr>
              <a:t>MyEventClient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52013" y="3397733"/>
            <a:ext cx="2843283" cy="176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Consolas" panose="020B0609020204030204" pitchFamily="49" charset="0"/>
              </a:rPr>
              <a:t>class </a:t>
            </a:r>
            <a:r>
              <a:rPr lang="en-US" sz="1200" dirty="0" err="1">
                <a:latin typeface="Consolas" panose="020B0609020204030204" pitchFamily="49" charset="0"/>
              </a:rPr>
              <a:t>MyEventSource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{</a:t>
            </a:r>
            <a:br>
              <a:rPr lang="en-US" sz="1200" dirty="0">
                <a:latin typeface="Consolas" panose="020B0609020204030204" pitchFamily="49" charset="0"/>
              </a:rPr>
            </a:br>
            <a:br>
              <a:rPr lang="en-US" sz="1200" dirty="0">
                <a:latin typeface="Consolas" panose="020B0609020204030204" pitchFamily="49" charset="0"/>
              </a:rPr>
            </a:br>
            <a:br>
              <a:rPr lang="en-US" sz="1200" dirty="0">
                <a:latin typeface="Consolas" panose="020B0609020204030204" pitchFamily="49" charset="0"/>
              </a:rPr>
            </a:br>
            <a:br>
              <a:rPr lang="en-US" sz="1200" dirty="0">
                <a:latin typeface="Consolas" panose="020B0609020204030204" pitchFamily="49" charset="0"/>
              </a:rPr>
            </a:br>
            <a:br>
              <a:rPr lang="en-US" sz="1200" dirty="0">
                <a:latin typeface="Consolas" panose="020B0609020204030204" pitchFamily="49" charset="0"/>
              </a:rPr>
            </a:b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30758" y="4043725"/>
            <a:ext cx="2316605" cy="6414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  <a:t>[</a:t>
            </a:r>
            <a:r>
              <a:rPr lang="en-US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WeakEvent</a:t>
            </a:r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  <a:b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  <a:t>event </a:t>
            </a:r>
            <a:r>
              <a:rPr lang="en-US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EventHandler</a:t>
            </a:r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MyEvent</a:t>
            </a:r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</p:txBody>
      </p: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5524299" y="4364447"/>
            <a:ext cx="8064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  <a:endCxn id="5" idx="2"/>
          </p:cNvCxnSpPr>
          <p:nvPr/>
        </p:nvCxnSpPr>
        <p:spPr>
          <a:xfrm rot="5400000">
            <a:off x="5807233" y="3293356"/>
            <a:ext cx="290014" cy="3073642"/>
          </a:xfrm>
          <a:prstGeom prst="bentConnector3">
            <a:avLst>
              <a:gd name="adj1" fmla="val 30588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12928" y="399212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3044" y="564050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67352" y="400023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5241585" y="2537764"/>
            <a:ext cx="1122918" cy="738272"/>
          </a:xfrm>
          <a:prstGeom prst="borderCallout1">
            <a:avLst>
              <a:gd name="adj1" fmla="val 106363"/>
              <a:gd name="adj2" fmla="val 46359"/>
              <a:gd name="adj3" fmla="val 194577"/>
              <a:gd name="adj4" fmla="val 464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Client adds handler to event.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9622557" y="3076933"/>
            <a:ext cx="1371699" cy="1028178"/>
          </a:xfrm>
          <a:prstGeom prst="borderCallout1">
            <a:avLst>
              <a:gd name="adj1" fmla="val 48214"/>
              <a:gd name="adj2" fmla="val -6970"/>
              <a:gd name="adj3" fmla="val 105796"/>
              <a:gd name="adj4" fmla="val -667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2. Event stores only weak reference thanks to [</a:t>
            </a:r>
            <a:r>
              <a:rPr lang="en-US" sz="1200" dirty="0" err="1"/>
              <a:t>WeakEvent</a:t>
            </a:r>
            <a:r>
              <a:rPr lang="en-US" sz="1200" dirty="0"/>
              <a:t>] aspect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8956962" y="5825174"/>
            <a:ext cx="1566027" cy="738272"/>
          </a:xfrm>
          <a:prstGeom prst="borderCallout1">
            <a:avLst>
              <a:gd name="adj1" fmla="val 46397"/>
              <a:gd name="adj2" fmla="val -14484"/>
              <a:gd name="adj3" fmla="val 11322"/>
              <a:gd name="adj4" fmla="val -1613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3. Event adds handler to source</a:t>
            </a:r>
            <a:br>
              <a:rPr lang="en-US" sz="1200" dirty="0"/>
            </a:br>
            <a:r>
              <a:rPr lang="en-US" sz="1200" dirty="0"/>
              <a:t>through </a:t>
            </a:r>
            <a:r>
              <a:rPr lang="en-US" sz="1200" dirty="0" err="1"/>
              <a:t>IWeakEventClient</a:t>
            </a:r>
            <a:endParaRPr lang="en-US" sz="1200" dirty="0"/>
          </a:p>
        </p:txBody>
      </p:sp>
      <p:sp>
        <p:nvSpPr>
          <p:cNvPr id="34" name="Line Callout 1 33"/>
          <p:cNvSpPr/>
          <p:nvPr/>
        </p:nvSpPr>
        <p:spPr>
          <a:xfrm>
            <a:off x="407369" y="3938072"/>
            <a:ext cx="2028167" cy="1124544"/>
          </a:xfrm>
          <a:prstGeom prst="borderCallout1">
            <a:avLst>
              <a:gd name="adj1" fmla="val 26944"/>
              <a:gd name="adj2" fmla="val 105723"/>
              <a:gd name="adj3" fmla="val 28994"/>
              <a:gd name="adj4" fmla="val 1340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4. [</a:t>
            </a:r>
            <a:r>
              <a:rPr lang="en-US" sz="1200" dirty="0" err="1"/>
              <a:t>WeakEventClient</a:t>
            </a:r>
            <a:r>
              <a:rPr lang="en-US" sz="1200" dirty="0"/>
              <a:t>] aspect implements </a:t>
            </a:r>
            <a:r>
              <a:rPr lang="en-US" sz="1200" dirty="0" err="1"/>
              <a:t>IWeakEventClient</a:t>
            </a:r>
            <a:r>
              <a:rPr lang="en-US" sz="1200" dirty="0"/>
              <a:t> interface and stores strong reference to event handler.</a:t>
            </a:r>
          </a:p>
        </p:txBody>
      </p:sp>
    </p:spTree>
    <p:extLst>
      <p:ext uri="{BB962C8B-B14F-4D97-AF65-F5344CB8AC3E}">
        <p14:creationId xmlns:p14="http://schemas.microsoft.com/office/powerpoint/2010/main" val="2662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Easy to Add Patterns to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Custom attributes: one by one, hand-picked.</a:t>
            </a:r>
          </a:p>
          <a:p>
            <a:pPr lvl="1"/>
            <a:r>
              <a:rPr lang="en-US" dirty="0"/>
              <a:t>Multicast attributes: bulk </a:t>
            </a:r>
            <a:br>
              <a:rPr lang="en-US" dirty="0"/>
            </a:br>
            <a:r>
              <a:rPr lang="en-US" sz="1800" dirty="0"/>
              <a:t>e.g. add logging to all public methods</a:t>
            </a:r>
            <a:endParaRPr lang="en-US" dirty="0"/>
          </a:p>
          <a:p>
            <a:pPr lvl="1"/>
            <a:r>
              <a:rPr lang="en-US" dirty="0"/>
              <a:t>Inheritance</a:t>
            </a:r>
          </a:p>
          <a:p>
            <a:pPr lvl="1"/>
            <a:r>
              <a:rPr lang="en-US" dirty="0"/>
              <a:t>XML: centrally managed.</a:t>
            </a:r>
          </a:p>
          <a:p>
            <a:pPr lvl="1"/>
            <a:r>
              <a:rPr lang="en-US" dirty="0"/>
              <a:t>Programmatic at Build-Time: more flexible.</a:t>
            </a:r>
          </a:p>
          <a:p>
            <a:pPr lvl="1"/>
            <a:r>
              <a:rPr lang="en-US" dirty="0"/>
              <a:t>Programmatic at Run-Time: cool but not a compiler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</p:spTree>
    <p:extLst>
      <p:ext uri="{BB962C8B-B14F-4D97-AF65-F5344CB8AC3E}">
        <p14:creationId xmlns:p14="http://schemas.microsoft.com/office/powerpoint/2010/main" val="11621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Compatibility with Existing Codebases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7340968" cy="4824536"/>
          </a:xfrm>
        </p:spPr>
        <p:txBody>
          <a:bodyPr>
            <a:normAutofit/>
          </a:bodyPr>
          <a:lstStyle/>
          <a:p>
            <a:r>
              <a:rPr lang="en-US" dirty="0"/>
              <a:t>Design Neutrality </a:t>
            </a:r>
          </a:p>
          <a:p>
            <a:pPr lvl="1"/>
            <a:r>
              <a:rPr lang="en-US" dirty="0"/>
              <a:t>No impact on architecture</a:t>
            </a:r>
          </a:p>
          <a:p>
            <a:pPr lvl="1"/>
            <a:r>
              <a:rPr lang="en-US" dirty="0"/>
              <a:t>Don’t abuse from dependency injection</a:t>
            </a:r>
          </a:p>
          <a:p>
            <a:r>
              <a:rPr lang="en-US" dirty="0"/>
              <a:t>Plain C# and VB</a:t>
            </a:r>
          </a:p>
          <a:p>
            <a:pPr lvl="1"/>
            <a:r>
              <a:rPr lang="en-US" dirty="0"/>
              <a:t>Get the benefits of F#, </a:t>
            </a:r>
            <a:r>
              <a:rPr lang="en-US" dirty="0" err="1"/>
              <a:t>Scala</a:t>
            </a:r>
            <a:r>
              <a:rPr lang="en-US" dirty="0"/>
              <a:t>, </a:t>
            </a:r>
            <a:r>
              <a:rPr lang="en-US" dirty="0" err="1"/>
              <a:t>Nemerle</a:t>
            </a:r>
            <a:r>
              <a:rPr lang="en-US" dirty="0"/>
              <a:t>, Python, Ruby or JavaScript in C# and VB</a:t>
            </a:r>
          </a:p>
          <a:p>
            <a:r>
              <a:rPr lang="en-US" dirty="0"/>
              <a:t>Cross-platform</a:t>
            </a:r>
          </a:p>
          <a:p>
            <a:pPr lvl="1"/>
            <a:r>
              <a:rPr lang="en-US" dirty="0"/>
              <a:t>Supports .NET Framework, Windows Phone, </a:t>
            </a:r>
            <a:r>
              <a:rPr lang="en-US" dirty="0" err="1"/>
              <a:t>WinRT</a:t>
            </a:r>
            <a:r>
              <a:rPr lang="en-US" dirty="0"/>
              <a:t>, </a:t>
            </a:r>
            <a:r>
              <a:rPr lang="en-US" dirty="0" err="1"/>
              <a:t>Xamarin</a:t>
            </a:r>
            <a:r>
              <a:rPr lang="en-US" dirty="0"/>
              <a:t> and Portable Class Libraries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4" y="2397760"/>
            <a:ext cx="3740150" cy="249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84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Build-Time Pattern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722" y="4967728"/>
            <a:ext cx="5397204" cy="8493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25475" lvl="1" indent="-336550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sz="1800" dirty="0"/>
              <a:t>Emit build-time errors and warnings</a:t>
            </a:r>
          </a:p>
          <a:p>
            <a:pPr marL="625475" lvl="1" indent="-336550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sz="1800" dirty="0"/>
              <a:t>Declarative and programmatic validations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  <p:pic>
        <p:nvPicPr>
          <p:cNvPr id="6" name="Picture 5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57" y="3197278"/>
            <a:ext cx="784819" cy="913909"/>
          </a:xfrm>
          <a:prstGeom prst="rect">
            <a:avLst/>
          </a:prstGeom>
        </p:spPr>
      </p:pic>
      <p:pic>
        <p:nvPicPr>
          <p:cNvPr id="7" name="Picture 6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6" y="3197277"/>
            <a:ext cx="784819" cy="913909"/>
          </a:xfrm>
          <a:prstGeom prst="rect">
            <a:avLst/>
          </a:prstGeom>
        </p:spPr>
      </p:pic>
      <p:pic>
        <p:nvPicPr>
          <p:cNvPr id="8" name="Picture 7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53" y="3197278"/>
            <a:ext cx="784819" cy="913909"/>
          </a:xfrm>
          <a:prstGeom prst="rect">
            <a:avLst/>
          </a:prstGeom>
        </p:spPr>
      </p:pic>
      <p:pic>
        <p:nvPicPr>
          <p:cNvPr id="9" name="Picture 8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72" y="3197277"/>
            <a:ext cx="784819" cy="913909"/>
          </a:xfrm>
          <a:prstGeom prst="rect">
            <a:avLst/>
          </a:prstGeom>
        </p:spPr>
      </p:pic>
      <p:pic>
        <p:nvPicPr>
          <p:cNvPr id="10" name="Picture 9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91" y="3197278"/>
            <a:ext cx="784819" cy="913909"/>
          </a:xfrm>
          <a:prstGeom prst="rect">
            <a:avLst/>
          </a:prstGeom>
        </p:spPr>
      </p:pic>
      <p:pic>
        <p:nvPicPr>
          <p:cNvPr id="11" name="Picture 10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10" y="3197277"/>
            <a:ext cx="784819" cy="913909"/>
          </a:xfrm>
          <a:prstGeom prst="rect">
            <a:avLst/>
          </a:prstGeom>
        </p:spPr>
      </p:pic>
      <p:pic>
        <p:nvPicPr>
          <p:cNvPr id="12" name="Picture 11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19" y="3629158"/>
            <a:ext cx="784819" cy="913909"/>
          </a:xfrm>
          <a:prstGeom prst="rect">
            <a:avLst/>
          </a:prstGeom>
        </p:spPr>
      </p:pic>
      <p:pic>
        <p:nvPicPr>
          <p:cNvPr id="13" name="Picture 12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38" y="3629157"/>
            <a:ext cx="784819" cy="913909"/>
          </a:xfrm>
          <a:prstGeom prst="rect">
            <a:avLst/>
          </a:prstGeom>
        </p:spPr>
      </p:pic>
      <p:pic>
        <p:nvPicPr>
          <p:cNvPr id="14" name="Picture 13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7" y="3629158"/>
            <a:ext cx="784819" cy="913909"/>
          </a:xfrm>
          <a:prstGeom prst="rect">
            <a:avLst/>
          </a:prstGeom>
        </p:spPr>
      </p:pic>
      <p:pic>
        <p:nvPicPr>
          <p:cNvPr id="15" name="Picture 14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76" y="3629157"/>
            <a:ext cx="784819" cy="913909"/>
          </a:xfrm>
          <a:prstGeom prst="rect">
            <a:avLst/>
          </a:prstGeom>
        </p:spPr>
      </p:pic>
      <p:pic>
        <p:nvPicPr>
          <p:cNvPr id="16" name="Picture 15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53" y="4046603"/>
            <a:ext cx="784819" cy="913909"/>
          </a:xfrm>
          <a:prstGeom prst="rect">
            <a:avLst/>
          </a:prstGeom>
        </p:spPr>
      </p:pic>
      <p:pic>
        <p:nvPicPr>
          <p:cNvPr id="17" name="Picture 16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72" y="4046602"/>
            <a:ext cx="784819" cy="913909"/>
          </a:xfrm>
          <a:prstGeom prst="rect">
            <a:avLst/>
          </a:prstGeom>
        </p:spPr>
      </p:pic>
      <p:pic>
        <p:nvPicPr>
          <p:cNvPr id="18" name="Picture 17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91" y="4046603"/>
            <a:ext cx="784819" cy="913909"/>
          </a:xfrm>
          <a:prstGeom prst="rect">
            <a:avLst/>
          </a:prstGeom>
        </p:spPr>
      </p:pic>
      <p:pic>
        <p:nvPicPr>
          <p:cNvPr id="19" name="Picture 18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10" y="4046602"/>
            <a:ext cx="784819" cy="913909"/>
          </a:xfrm>
          <a:prstGeom prst="rect">
            <a:avLst/>
          </a:prstGeom>
        </p:spPr>
      </p:pic>
      <p:pic>
        <p:nvPicPr>
          <p:cNvPr id="20" name="Picture 19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19" y="4478483"/>
            <a:ext cx="784819" cy="913909"/>
          </a:xfrm>
          <a:prstGeom prst="rect">
            <a:avLst/>
          </a:prstGeom>
        </p:spPr>
      </p:pic>
      <p:pic>
        <p:nvPicPr>
          <p:cNvPr id="21" name="Picture 20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38" y="4478482"/>
            <a:ext cx="784819" cy="913909"/>
          </a:xfrm>
          <a:prstGeom prst="rect">
            <a:avLst/>
          </a:prstGeom>
        </p:spPr>
      </p:pic>
      <p:pic>
        <p:nvPicPr>
          <p:cNvPr id="22" name="Picture 21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7" y="4478483"/>
            <a:ext cx="784819" cy="913909"/>
          </a:xfrm>
          <a:prstGeom prst="rect">
            <a:avLst/>
          </a:prstGeom>
        </p:spPr>
      </p:pic>
      <p:pic>
        <p:nvPicPr>
          <p:cNvPr id="23" name="Picture 22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76" y="4478482"/>
            <a:ext cx="784819" cy="913909"/>
          </a:xfrm>
          <a:prstGeom prst="rect">
            <a:avLst/>
          </a:prstGeom>
        </p:spPr>
      </p:pic>
      <p:pic>
        <p:nvPicPr>
          <p:cNvPr id="24" name="Picture 23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19" y="4908940"/>
            <a:ext cx="784819" cy="913909"/>
          </a:xfrm>
          <a:prstGeom prst="rect">
            <a:avLst/>
          </a:prstGeom>
        </p:spPr>
      </p:pic>
      <p:pic>
        <p:nvPicPr>
          <p:cNvPr id="25" name="Picture 24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38" y="4908939"/>
            <a:ext cx="784819" cy="913909"/>
          </a:xfrm>
          <a:prstGeom prst="rect">
            <a:avLst/>
          </a:prstGeom>
        </p:spPr>
      </p:pic>
      <p:pic>
        <p:nvPicPr>
          <p:cNvPr id="26" name="Picture 25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7" y="4908940"/>
            <a:ext cx="784819" cy="913909"/>
          </a:xfrm>
          <a:prstGeom prst="rect">
            <a:avLst/>
          </a:prstGeom>
        </p:spPr>
      </p:pic>
      <p:pic>
        <p:nvPicPr>
          <p:cNvPr id="27" name="Picture 26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76" y="4908939"/>
            <a:ext cx="784819" cy="913909"/>
          </a:xfrm>
          <a:prstGeom prst="rect">
            <a:avLst/>
          </a:prstGeom>
        </p:spPr>
      </p:pic>
      <p:pic>
        <p:nvPicPr>
          <p:cNvPr id="28" name="Picture 27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85" y="5340820"/>
            <a:ext cx="784819" cy="913909"/>
          </a:xfrm>
          <a:prstGeom prst="rect">
            <a:avLst/>
          </a:prstGeom>
        </p:spPr>
      </p:pic>
      <p:pic>
        <p:nvPicPr>
          <p:cNvPr id="29" name="Picture 28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04" y="5340819"/>
            <a:ext cx="784819" cy="913909"/>
          </a:xfrm>
          <a:prstGeom prst="rect">
            <a:avLst/>
          </a:prstGeom>
        </p:spPr>
      </p:pic>
      <p:pic>
        <p:nvPicPr>
          <p:cNvPr id="30" name="Picture 29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23" y="5340820"/>
            <a:ext cx="784819" cy="913909"/>
          </a:xfrm>
          <a:prstGeom prst="rect">
            <a:avLst/>
          </a:prstGeom>
        </p:spPr>
      </p:pic>
      <p:pic>
        <p:nvPicPr>
          <p:cNvPr id="31" name="Picture 30" descr="Abstract person by nicubunu - abstract figure of a perso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42" y="5340819"/>
            <a:ext cx="784819" cy="9139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7369" y="1951167"/>
            <a:ext cx="4640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10% of developers </a:t>
            </a:r>
            <a:r>
              <a:rPr lang="en-US" sz="2000" b="1" dirty="0">
                <a:solidFill>
                  <a:schemeClr val="bg1"/>
                </a:solidFill>
              </a:rPr>
              <a:t>design</a:t>
            </a:r>
            <a:r>
              <a:rPr lang="en-US" sz="2000" dirty="0">
                <a:solidFill>
                  <a:schemeClr val="bg1"/>
                </a:solidFill>
              </a:rPr>
              <a:t> patterns and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implement</a:t>
            </a:r>
            <a:r>
              <a:rPr lang="en-US" sz="2000" dirty="0">
                <a:solidFill>
                  <a:schemeClr val="bg1"/>
                </a:solidFill>
              </a:rPr>
              <a:t> them with aspects.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91332" y="2108200"/>
            <a:ext cx="3721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90% of developers </a:t>
            </a:r>
            <a:r>
              <a:rPr lang="en-US" sz="2000" b="1" dirty="0">
                <a:solidFill>
                  <a:schemeClr val="bg1"/>
                </a:solidFill>
              </a:rPr>
              <a:t>use</a:t>
            </a:r>
            <a:r>
              <a:rPr lang="en-US" sz="2000" dirty="0">
                <a:solidFill>
                  <a:schemeClr val="bg1"/>
                </a:solidFill>
              </a:rPr>
              <a:t> aspects.</a:t>
            </a:r>
          </a:p>
        </p:txBody>
      </p:sp>
      <p:sp>
        <p:nvSpPr>
          <p:cNvPr id="35" name="Left-Right Arrow 34"/>
          <p:cNvSpPr/>
          <p:nvPr/>
        </p:nvSpPr>
        <p:spPr>
          <a:xfrm>
            <a:off x="4476179" y="3342199"/>
            <a:ext cx="2979151" cy="5629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Down Arrow 4"/>
          <p:cNvSpPr/>
          <p:nvPr/>
        </p:nvSpPr>
        <p:spPr>
          <a:xfrm>
            <a:off x="2180493" y="4279296"/>
            <a:ext cx="407963" cy="5275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7) Architecture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Challenge</a:t>
            </a:r>
            <a:r>
              <a:rPr lang="en-US" dirty="0"/>
              <a:t>: get large teams </a:t>
            </a:r>
            <a:r>
              <a:rPr lang="en-US" b="1" dirty="0"/>
              <a:t>respect conventions.</a:t>
            </a:r>
          </a:p>
          <a:p>
            <a:pPr lvl="2"/>
            <a:r>
              <a:rPr lang="en-US" dirty="0"/>
              <a:t>“Everybody on the team shall solve this problem this specific way”.</a:t>
            </a:r>
          </a:p>
          <a:p>
            <a:pPr lvl="2"/>
            <a:r>
              <a:rPr lang="en-US" dirty="0"/>
              <a:t>It’s a pattern but it still needs manual work.</a:t>
            </a:r>
          </a:p>
          <a:p>
            <a:pPr lvl="1"/>
            <a:r>
              <a:rPr lang="en-US" dirty="0"/>
              <a:t>Traditional Solution: Code Review</a:t>
            </a:r>
          </a:p>
          <a:p>
            <a:pPr lvl="2"/>
            <a:r>
              <a:rPr lang="en-US" dirty="0"/>
              <a:t>Slow feedback loop</a:t>
            </a:r>
          </a:p>
          <a:p>
            <a:pPr lvl="2"/>
            <a:r>
              <a:rPr lang="en-US" dirty="0"/>
              <a:t>Generates relationship friction</a:t>
            </a:r>
          </a:p>
          <a:p>
            <a:pPr lvl="1"/>
            <a:r>
              <a:rPr lang="en-US" b="1" dirty="0"/>
              <a:t>Better solution: Automatic Validation</a:t>
            </a:r>
          </a:p>
          <a:p>
            <a:pPr lvl="2"/>
            <a:r>
              <a:rPr lang="en-US" dirty="0"/>
              <a:t>Express </a:t>
            </a:r>
            <a:r>
              <a:rPr lang="en-US" b="1" dirty="0"/>
              <a:t>conventions as executable code</a:t>
            </a:r>
            <a:endParaRPr lang="en-US" dirty="0"/>
          </a:p>
          <a:p>
            <a:pPr lvl="2"/>
            <a:r>
              <a:rPr lang="en-US" dirty="0"/>
              <a:t>Break the build in case of non-compliance.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</p:spTree>
    <p:extLst>
      <p:ext uri="{BB962C8B-B14F-4D97-AF65-F5344CB8AC3E}">
        <p14:creationId xmlns:p14="http://schemas.microsoft.com/office/powerpoint/2010/main" val="11820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8) Visual Studio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Key questions developers have when coding: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this piece of code doing?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Which aspects are applied here?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Where is this aspect being used?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Debugging the business logic with / without the aspects.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</p:spTree>
    <p:extLst>
      <p:ext uri="{BB962C8B-B14F-4D97-AF65-F5344CB8AC3E}">
        <p14:creationId xmlns:p14="http://schemas.microsoft.com/office/powerpoint/2010/main" val="8284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9) Run-Time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11261672" cy="4824536"/>
          </a:xfrm>
        </p:spPr>
        <p:txBody>
          <a:bodyPr/>
          <a:lstStyle/>
          <a:p>
            <a:r>
              <a:rPr lang="en-US" dirty="0"/>
              <a:t>Build-time technology</a:t>
            </a:r>
          </a:p>
          <a:p>
            <a:pPr lvl="1"/>
            <a:r>
              <a:rPr lang="en-US" dirty="0"/>
              <a:t>Code modification at build time </a:t>
            </a:r>
          </a:p>
          <a:p>
            <a:pPr lvl="1"/>
            <a:r>
              <a:rPr lang="en-US" dirty="0"/>
              <a:t>Don’t waste time on analysis at run-time </a:t>
            </a:r>
          </a:p>
          <a:p>
            <a:r>
              <a:rPr lang="en-US" dirty="0"/>
              <a:t>No reflection at run-time</a:t>
            </a:r>
          </a:p>
          <a:p>
            <a:endParaRPr lang="en-US" dirty="0"/>
          </a:p>
        </p:txBody>
      </p:sp>
      <p:pic>
        <p:nvPicPr>
          <p:cNvPr id="6" name="Picture 2" descr="C:\Users\Finch\Desktop\time-7237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3968" y="1994231"/>
            <a:ext cx="3040083" cy="304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20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10) Commercial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Who backs the product?</a:t>
            </a:r>
          </a:p>
          <a:p>
            <a:pPr lvl="2"/>
            <a:r>
              <a:rPr lang="en-US" dirty="0"/>
              <a:t>Master thesis work </a:t>
            </a:r>
            <a:r>
              <a:rPr lang="en-US" b="1" dirty="0"/>
              <a:t>vs</a:t>
            </a:r>
            <a:r>
              <a:rPr lang="en-US" dirty="0"/>
              <a:t> vested professional software engineers</a:t>
            </a:r>
          </a:p>
          <a:p>
            <a:pPr lvl="1"/>
            <a:r>
              <a:rPr lang="en-US" dirty="0"/>
              <a:t>Support</a:t>
            </a:r>
          </a:p>
          <a:p>
            <a:pPr lvl="2"/>
            <a:r>
              <a:rPr lang="en-US" dirty="0"/>
              <a:t>Can you get someone on the phone?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Quality policies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FEATURES TO LOOK FOR</a:t>
            </a:r>
          </a:p>
        </p:txBody>
      </p:sp>
    </p:spTree>
    <p:extLst>
      <p:ext uri="{BB962C8B-B14F-4D97-AF65-F5344CB8AC3E}">
        <p14:creationId xmlns:p14="http://schemas.microsoft.com/office/powerpoint/2010/main" val="3761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Problem: Repeating Code (Boilerplate)</a:t>
            </a:r>
          </a:p>
        </p:txBody>
      </p:sp>
    </p:spTree>
    <p:extLst>
      <p:ext uri="{BB962C8B-B14F-4D97-AF65-F5344CB8AC3E}">
        <p14:creationId xmlns:p14="http://schemas.microsoft.com/office/powerpoint/2010/main" val="17614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Holding You 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I be able to understand my code?</a:t>
            </a:r>
          </a:p>
          <a:p>
            <a:pPr lvl="1"/>
            <a:r>
              <a:rPr lang="en-US" dirty="0"/>
              <a:t>Yes. With proper Visual Studio tooling, you’ll easily understand where and how patterns are used in your code</a:t>
            </a:r>
          </a:p>
          <a:p>
            <a:r>
              <a:rPr lang="en-US" dirty="0"/>
              <a:t>Can I still debug my code?</a:t>
            </a:r>
          </a:p>
          <a:p>
            <a:pPr lvl="1"/>
            <a:r>
              <a:rPr lang="en-US" dirty="0"/>
              <a:t>Yes. The debugging experience is unaffected. </a:t>
            </a:r>
          </a:p>
          <a:p>
            <a:r>
              <a:rPr lang="en-US" dirty="0"/>
              <a:t>Compilation will be slower</a:t>
            </a:r>
          </a:p>
          <a:p>
            <a:pPr lvl="1"/>
            <a:r>
              <a:rPr lang="en-US" dirty="0"/>
              <a:t>Possibly. Smarter compilers introduce additional steps into the compilation, there is a performance cost.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0"/>
    </mc:Choice>
    <mc:Fallback xmlns="">
      <p:transition spd="slow" advTm="4008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inch\Desktop\poker-570708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2095500"/>
            <a:ext cx="3963829" cy="263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7369" y="1844824"/>
            <a:ext cx="6657574" cy="3381694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Each line of code costs $14. A commercial tool typically pays off after a developer saves first </a:t>
            </a:r>
            <a:r>
              <a:rPr lang="en-US" sz="2900" b="1" dirty="0"/>
              <a:t>50</a:t>
            </a:r>
            <a:r>
              <a:rPr lang="en-US" sz="2900" dirty="0"/>
              <a:t> lines of code.</a:t>
            </a:r>
          </a:p>
          <a:p>
            <a:r>
              <a:rPr lang="en-US" sz="2900" dirty="0"/>
              <a:t>Pattern-aware compilers can reduce source code by up to 20%. That means $5,000-$20,000 per developer per year!</a:t>
            </a:r>
          </a:p>
          <a:p>
            <a:r>
              <a:rPr lang="en-US" sz="2900" b="1" dirty="0"/>
              <a:t>15 to 55 times ROI</a:t>
            </a:r>
            <a:r>
              <a:rPr lang="en-US" sz="2900" dirty="0"/>
              <a:t>.</a:t>
            </a:r>
          </a:p>
          <a:p>
            <a:endParaRPr lang="en-US" dirty="0"/>
          </a:p>
          <a:p>
            <a:r>
              <a:rPr lang="en-US" sz="2900" dirty="0"/>
              <a:t>You never lose – you </a:t>
            </a:r>
            <a:r>
              <a:rPr lang="en-US" sz="2900" i="1" dirty="0"/>
              <a:t>always</a:t>
            </a:r>
            <a:r>
              <a:rPr lang="en-US" sz="2900" dirty="0"/>
              <a:t> win.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inch\Desktop\win-6066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450" y="4943474"/>
            <a:ext cx="192405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8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6"/>
    </mc:Choice>
    <mc:Fallback xmlns="">
      <p:transition spd="slow" advTm="3827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7774105" cy="4824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more boring and repetitive coding.</a:t>
            </a:r>
          </a:p>
          <a:p>
            <a:r>
              <a:rPr lang="en-US" dirty="0"/>
              <a:t>No more spending hours trying to understand the business logic of the code.</a:t>
            </a:r>
          </a:p>
          <a:p>
            <a:r>
              <a:rPr lang="en-US" dirty="0"/>
              <a:t>No more random errors in multithreaded applications.</a:t>
            </a:r>
          </a:p>
          <a:p>
            <a:r>
              <a:rPr lang="en-US" dirty="0"/>
              <a:t>Smoother code reviews.</a:t>
            </a:r>
          </a:p>
          <a:p>
            <a:r>
              <a:rPr lang="en-US" dirty="0"/>
              <a:t>Cut development and maintenance costs.</a:t>
            </a:r>
          </a:p>
          <a:p>
            <a:r>
              <a:rPr lang="en-US" dirty="0"/>
              <a:t>Go to market faster.</a:t>
            </a:r>
          </a:p>
          <a:p>
            <a:r>
              <a:rPr lang="en-US" b="1" dirty="0"/>
              <a:t>Produce high-quality, easy-to-maintain software that has fewer bugs – with less development effort.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Finch\Desktop\person-110305_640.jpg"/>
          <p:cNvPicPr>
            <a:picLocks noChangeAspect="1" noChangeArrowheads="1"/>
          </p:cNvPicPr>
          <p:nvPr/>
        </p:nvPicPr>
        <p:blipFill>
          <a:blip r:embed="rId3"/>
          <a:srcRect l="9094" t="18521" r="28828"/>
          <a:stretch>
            <a:fillRect/>
          </a:stretch>
        </p:blipFill>
        <p:spPr bwMode="auto">
          <a:xfrm>
            <a:off x="8383979" y="2280063"/>
            <a:ext cx="3193977" cy="269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9096490" y="5094524"/>
            <a:ext cx="199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Life is Good!</a:t>
            </a:r>
          </a:p>
        </p:txBody>
      </p:sp>
    </p:spTree>
    <p:extLst>
      <p:ext uri="{BB962C8B-B14F-4D97-AF65-F5344CB8AC3E}">
        <p14:creationId xmlns:p14="http://schemas.microsoft.com/office/powerpoint/2010/main" val="3495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7"/>
    </mc:Choice>
    <mc:Fallback xmlns="">
      <p:transition spd="slow" advTm="514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This webinar is brought to you by…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20422" y="4156441"/>
            <a:ext cx="7273695" cy="134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1700" kern="1200" spc="3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 sz="2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itchFamily="34" charset="0"/>
              <a:buNone/>
              <a:defRPr sz="2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itchFamily="34" charset="0"/>
              <a:buNone/>
              <a:defRPr sz="2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87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#1 best-selling pattern-aware compiler extension to C#/VB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87B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3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23" y="2833224"/>
            <a:ext cx="7273695" cy="10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2"/>
    </mc:Choice>
    <mc:Fallback xmlns="">
      <p:transition spd="slow" advTm="920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</a:t>
            </a:r>
            <a:r>
              <a:rPr lang="en-US"/>
              <a:t>by the World’s </a:t>
            </a:r>
            <a:r>
              <a:rPr lang="en-US" dirty="0"/>
              <a:t>Largest 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844824"/>
            <a:ext cx="5695048" cy="4824536"/>
          </a:xfrm>
        </p:spPr>
        <p:txBody>
          <a:bodyPr/>
          <a:lstStyle/>
          <a:p>
            <a:r>
              <a:rPr lang="en-US" dirty="0"/>
              <a:t>Trusted by </a:t>
            </a:r>
            <a:r>
              <a:rPr lang="en-US" i="1" dirty="0"/>
              <a:t>over 50,000 </a:t>
            </a:r>
            <a:r>
              <a:rPr lang="en-US" dirty="0"/>
              <a:t>satisfied</a:t>
            </a:r>
            <a:r>
              <a:rPr lang="en-US" i="1" dirty="0"/>
              <a:t> </a:t>
            </a:r>
            <a:r>
              <a:rPr lang="en-US" dirty="0"/>
              <a:t>developers worldwide</a:t>
            </a:r>
          </a:p>
          <a:p>
            <a:r>
              <a:rPr lang="en-US" dirty="0"/>
              <a:t>Over 1,000 of the world’s largest corporations</a:t>
            </a:r>
          </a:p>
          <a:p>
            <a:r>
              <a:rPr lang="en-US" dirty="0"/>
              <a:t>More than 10% of all Fortune 500 companies rely on </a:t>
            </a:r>
            <a:r>
              <a:rPr lang="en-US" dirty="0" err="1"/>
              <a:t>PostSharp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0100" y="6200775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trust…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1" y="1528405"/>
            <a:ext cx="5986769" cy="53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0"/>
    </mc:Choice>
    <mc:Fallback xmlns="">
      <p:transition spd="slow" advTm="453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www.postsharp.net/download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start the free trial.</a:t>
            </a:r>
          </a:p>
          <a:p>
            <a:r>
              <a:rPr lang="en-US" dirty="0"/>
              <a:t>Download the white paper from </a:t>
            </a:r>
            <a:br>
              <a:rPr lang="en-US" dirty="0"/>
            </a:br>
            <a:r>
              <a:rPr lang="en-US" sz="2000" dirty="0">
                <a:hlinkClick r:id="rId4"/>
              </a:rPr>
              <a:t>https://www.postsharp.net/product/white-papers</a:t>
            </a:r>
            <a:r>
              <a:rPr lang="en-US" sz="2000" dirty="0"/>
              <a:t>. </a:t>
            </a:r>
          </a:p>
          <a:p>
            <a:r>
              <a:rPr lang="en-US" dirty="0"/>
              <a:t>Read case studies and testimonials 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>
                <a:hlinkClick r:id="rId5"/>
              </a:rPr>
              <a:t>www.postsharp.net/customers</a:t>
            </a:r>
            <a:r>
              <a:rPr lang="en-US" dirty="0"/>
              <a:t>.</a:t>
            </a:r>
          </a:p>
          <a:p>
            <a:r>
              <a:rPr lang="en-US" dirty="0"/>
              <a:t>Contact us at </a:t>
            </a:r>
            <a:r>
              <a:rPr lang="en-US" dirty="0">
                <a:hlinkClick r:id="rId6"/>
              </a:rPr>
              <a:t>hello@postsharp.net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with any questions.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Finch\Desktop\change-671376_6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7047" y="2066306"/>
            <a:ext cx="2763362" cy="27633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65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3"/>
    </mc:Choice>
    <mc:Fallback xmlns="">
      <p:transition spd="slow" advTm="1937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 descr="C:\Users\Ted\AppData\Local\Microsoft\Windows\Temporary Internet Files\Content.IE5\DA446RXV\MP9003988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425" y="2055193"/>
            <a:ext cx="4577076" cy="3269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422" y="3598173"/>
            <a:ext cx="7273695" cy="134921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#1 best-selling pattern-aware compiler extension to C#/VB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23" y="2274956"/>
            <a:ext cx="7273695" cy="10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212383" y="1519687"/>
            <a:ext cx="6712373" cy="4609253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with Patterns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Developers </a:t>
            </a:r>
            <a:r>
              <a:rPr lang="en-US" b="1" dirty="0"/>
              <a:t>think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a high level of abstraction, 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design patterns.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1" y="2271129"/>
            <a:ext cx="4432539" cy="292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852747" y="3433154"/>
            <a:ext cx="311573" cy="4876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8229903" y="2636788"/>
            <a:ext cx="1063110" cy="602826"/>
          </a:xfrm>
          <a:prstGeom prst="borderCallout2">
            <a:avLst>
              <a:gd name="adj1" fmla="val 131110"/>
              <a:gd name="adj2" fmla="val 73275"/>
              <a:gd name="adj3" fmla="val 132232"/>
              <a:gd name="adj4" fmla="val 79116"/>
              <a:gd name="adj5" fmla="val 100140"/>
              <a:gd name="adj6" fmla="val 485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Window pattern, repeated 200x</a:t>
            </a:r>
          </a:p>
        </p:txBody>
      </p:sp>
      <p:sp>
        <p:nvSpPr>
          <p:cNvPr id="9" name="Rectangle 8"/>
          <p:cNvSpPr/>
          <p:nvPr/>
        </p:nvSpPr>
        <p:spPr>
          <a:xfrm>
            <a:off x="8893387" y="4096940"/>
            <a:ext cx="311573" cy="6299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2 9"/>
          <p:cNvSpPr/>
          <p:nvPr/>
        </p:nvSpPr>
        <p:spPr>
          <a:xfrm>
            <a:off x="7379850" y="4096940"/>
            <a:ext cx="1063110" cy="602826"/>
          </a:xfrm>
          <a:prstGeom prst="borderCallout2">
            <a:avLst>
              <a:gd name="adj1" fmla="val 70436"/>
              <a:gd name="adj2" fmla="val 141448"/>
              <a:gd name="adj3" fmla="val 59198"/>
              <a:gd name="adj4" fmla="val 122440"/>
              <a:gd name="adj5" fmla="val 51825"/>
              <a:gd name="adj6" fmla="val 989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Door pattern, repeated 20x</a:t>
            </a:r>
          </a:p>
        </p:txBody>
      </p:sp>
    </p:spTree>
    <p:extLst>
      <p:ext uri="{BB962C8B-B14F-4D97-AF65-F5344CB8AC3E}">
        <p14:creationId xmlns:p14="http://schemas.microsoft.com/office/powerpoint/2010/main" val="31698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78"/>
    </mc:Choice>
    <mc:Fallback xmlns="">
      <p:transition spd="slow" advTm="348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Compilers Are Limited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7369" y="1844824"/>
            <a:ext cx="6474694" cy="4824536"/>
          </a:xfrm>
        </p:spPr>
        <p:txBody>
          <a:bodyPr/>
          <a:lstStyle/>
          <a:p>
            <a:r>
              <a:rPr lang="en-US" dirty="0"/>
              <a:t>Conventional compilers don’t have a concept of patterns.</a:t>
            </a:r>
          </a:p>
          <a:p>
            <a:r>
              <a:rPr lang="en-US" dirty="0"/>
              <a:t>Therefore developers write repeating code: </a:t>
            </a:r>
            <a:r>
              <a:rPr lang="en-US" b="1" dirty="0"/>
              <a:t>boilerplate code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87" y="1872408"/>
            <a:ext cx="4289213" cy="319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74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0"/>
    </mc:Choice>
    <mc:Fallback xmlns="">
      <p:transition spd="slow" advTm="202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INotifyPropertyChanged</a:t>
            </a:r>
            <a:endParaRPr lang="en-US" dirty="0"/>
          </a:p>
          <a:p>
            <a:r>
              <a:rPr lang="en-US" dirty="0"/>
              <a:t>Undo/redo</a:t>
            </a:r>
          </a:p>
          <a:p>
            <a:r>
              <a:rPr lang="en-US" dirty="0"/>
              <a:t>Code contracts (preconditions)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Transaction handling</a:t>
            </a:r>
          </a:p>
          <a:p>
            <a:r>
              <a:rPr lang="en-US" dirty="0"/>
              <a:t>Exception handling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dispatching</a:t>
            </a:r>
          </a:p>
          <a:p>
            <a:r>
              <a:rPr lang="en-US" dirty="0"/>
              <a:t>Thread synchronization</a:t>
            </a:r>
          </a:p>
          <a:p>
            <a:r>
              <a:rPr lang="en-US" dirty="0"/>
              <a:t>Immutable</a:t>
            </a:r>
          </a:p>
          <a:p>
            <a:r>
              <a:rPr lang="en-US" dirty="0"/>
              <a:t>Authorization</a:t>
            </a:r>
          </a:p>
          <a:p>
            <a:r>
              <a:rPr lang="en-US" dirty="0"/>
              <a:t>Audit</a:t>
            </a:r>
          </a:p>
          <a:p>
            <a:r>
              <a:rPr lang="en-US" dirty="0"/>
              <a:t>Caching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Boilerplate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3"/>
    </mc:Choice>
    <mc:Fallback xmlns="">
      <p:transition spd="slow" advTm="140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Boilerplate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development effort</a:t>
            </a:r>
          </a:p>
          <a:p>
            <a:r>
              <a:rPr lang="en-US" dirty="0"/>
              <a:t>Poor quality of produced software</a:t>
            </a:r>
          </a:p>
          <a:p>
            <a:r>
              <a:rPr lang="en-US" dirty="0"/>
              <a:t>Code is more complex than necessary</a:t>
            </a:r>
          </a:p>
          <a:p>
            <a:pPr lvl="1"/>
            <a:r>
              <a:rPr lang="en-US" dirty="0"/>
              <a:t>Difficulty to add/modify functionality after release 1.0</a:t>
            </a:r>
          </a:p>
          <a:p>
            <a:pPr lvl="1"/>
            <a:r>
              <a:rPr lang="en-US" dirty="0"/>
              <a:t>Slow ramp-up of new team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Can you see how boilerplate code slows your development team?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gael\AppData\Local\Microsoft\Windows\Temporary Internet Files\Content.IE5\OB0I1HB3\MPj04015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800" y="1885975"/>
            <a:ext cx="2130389" cy="319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1"/>
    </mc:Choice>
    <mc:Fallback xmlns="">
      <p:transition spd="slow" advTm="168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Ted\AppData\Local\Microsoft\Windows\Temporary Internet Files\Content.IE5\DA446RXV\MP9003988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3733" y="2347854"/>
            <a:ext cx="2803865" cy="20027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produce high-quality software with less development effort... without having to replace your existing compiler?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5"/>
    </mc:Choice>
    <mc:Fallback xmlns="">
      <p:transition spd="slow" advTm="295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36517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00"/>
    </mc:Choice>
    <mc:Fallback xmlns="">
      <p:transition advTm="125500"/>
    </mc:Fallback>
  </mc:AlternateContent>
</p:sld>
</file>

<file path=ppt/theme/theme1.xml><?xml version="1.0" encoding="utf-8"?>
<a:theme xmlns:a="http://schemas.openxmlformats.org/drawingml/2006/main" name="Horizon">
  <a:themeElements>
    <a:clrScheme name="Custom 5">
      <a:dk1>
        <a:sysClr val="windowText" lastClr="000000"/>
      </a:dk1>
      <a:lt1>
        <a:sysClr val="window" lastClr="FFFFFF"/>
      </a:lt1>
      <a:dk2>
        <a:srgbClr val="323535"/>
      </a:dk2>
      <a:lt2>
        <a:srgbClr val="E7E6E6"/>
      </a:lt2>
      <a:accent1>
        <a:srgbClr val="00487B"/>
      </a:accent1>
      <a:accent2>
        <a:srgbClr val="67891D"/>
      </a:accent2>
      <a:accent3>
        <a:srgbClr val="E5A13D"/>
      </a:accent3>
      <a:accent4>
        <a:srgbClr val="B72F29"/>
      </a:accent4>
      <a:accent5>
        <a:srgbClr val="67891D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Template</Template>
  <TotalTime>4575</TotalTime>
  <Words>1271</Words>
  <Application>Microsoft Office PowerPoint</Application>
  <PresentationFormat>Widescreen</PresentationFormat>
  <Paragraphs>256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Consolas</vt:lpstr>
      <vt:lpstr>Segoe UI</vt:lpstr>
      <vt:lpstr>Segoe UI Light</vt:lpstr>
      <vt:lpstr>Wingdings</vt:lpstr>
      <vt:lpstr>Horizon</vt:lpstr>
      <vt:lpstr>PowerPoint Presentation</vt:lpstr>
      <vt:lpstr>Housekeeping Rules</vt:lpstr>
      <vt:lpstr>The Problem: Repeating Code (Boilerplate)</vt:lpstr>
      <vt:lpstr>Thinking with Patterns</vt:lpstr>
      <vt:lpstr>Conventional Compilers Are Limited</vt:lpstr>
      <vt:lpstr>Typical Boilerplate</vt:lpstr>
      <vt:lpstr>Consequences of Boilerplate</vt:lpstr>
      <vt:lpstr>The Big Question</vt:lpstr>
      <vt:lpstr>The Solution</vt:lpstr>
      <vt:lpstr>Inadequate Technologies</vt:lpstr>
      <vt:lpstr>Converging Technologies</vt:lpstr>
      <vt:lpstr>Pattern-Aware Compiler Extensions</vt:lpstr>
      <vt:lpstr>1) Stop Writing Boilerplate and Deliver Faster </vt:lpstr>
      <vt:lpstr>2) Build More Reliable Software</vt:lpstr>
      <vt:lpstr>3) Easier to Modify Functionality </vt:lpstr>
      <vt:lpstr>4) New Team Members Contribute Quicker</vt:lpstr>
      <vt:lpstr>Top 10 Features to Look For</vt:lpstr>
      <vt:lpstr>1) Ready-Made Pattern Implementations</vt:lpstr>
      <vt:lpstr>2) Threading Models</vt:lpstr>
      <vt:lpstr>Thread Safety: Example</vt:lpstr>
      <vt:lpstr>3) Automate Complex Patterns</vt:lpstr>
      <vt:lpstr>Example: Weak Event Pattern</vt:lpstr>
      <vt:lpstr>4) Easy to Add Patterns to Code</vt:lpstr>
      <vt:lpstr>5) Compatibility with Existing Codebases</vt:lpstr>
      <vt:lpstr>6) Build-Time Pattern Validation</vt:lpstr>
      <vt:lpstr>7) Architecture Validation</vt:lpstr>
      <vt:lpstr>8) Visual Studio Integration</vt:lpstr>
      <vt:lpstr>9) Run-Time Performance</vt:lpstr>
      <vt:lpstr>10) Commercial Support</vt:lpstr>
      <vt:lpstr>What’s Holding You Back?</vt:lpstr>
      <vt:lpstr>Return on Investment</vt:lpstr>
      <vt:lpstr>Picture this</vt:lpstr>
      <vt:lpstr>This webinar is brought to you by…</vt:lpstr>
      <vt:lpstr>Trusted by the World’s Largest Corporations</vt:lpstr>
      <vt:lpstr>For More Information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PostSharp</dc:title>
  <dc:creator>Iveta Moldavcuk</dc:creator>
  <cp:lastModifiedBy>Gael Fraiteur</cp:lastModifiedBy>
  <cp:revision>259</cp:revision>
  <dcterms:created xsi:type="dcterms:W3CDTF">2015-05-13T14:14:27Z</dcterms:created>
  <dcterms:modified xsi:type="dcterms:W3CDTF">2016-07-25T10:32:01Z</dcterms:modified>
</cp:coreProperties>
</file>